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7" r:id="rId3"/>
    <p:sldId id="260" r:id="rId4"/>
    <p:sldId id="262" r:id="rId5"/>
    <p:sldId id="263" r:id="rId6"/>
    <p:sldId id="264" r:id="rId7"/>
    <p:sldId id="258" r:id="rId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8" name="Otsikk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i-FI" smtClean="0"/>
              <a:t>Muokkaa perustyyl. napsautt.</a:t>
            </a:r>
            <a:endParaRPr kumimoji="0" lang="en-US"/>
          </a:p>
        </p:txBody>
      </p:sp>
      <p:sp>
        <p:nvSpPr>
          <p:cNvPr id="9" name="Alaotsikk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smtClean="0"/>
              <a:t>Muokkaa alaotsikon perustyyliä napsautt.</a:t>
            </a:r>
            <a:endParaRPr kumimoji="0" lang="en-US"/>
          </a:p>
        </p:txBody>
      </p:sp>
      <p:sp>
        <p:nvSpPr>
          <p:cNvPr id="28" name="Päivämäärän paikkamerkki 27"/>
          <p:cNvSpPr>
            <a:spLocks noGrp="1"/>
          </p:cNvSpPr>
          <p:nvPr>
            <p:ph type="dt" sz="half" idx="10"/>
          </p:nvPr>
        </p:nvSpPr>
        <p:spPr>
          <a:xfrm>
            <a:off x="6400800" y="6355080"/>
            <a:ext cx="2286000" cy="365760"/>
          </a:xfrm>
        </p:spPr>
        <p:txBody>
          <a:bodyPr/>
          <a:lstStyle>
            <a:lvl1pPr>
              <a:defRPr sz="1400"/>
            </a:lvl1pPr>
          </a:lstStyle>
          <a:p>
            <a:fld id="{4951A72F-5445-44D6-8147-ABE7A86B1AD0}" type="datetimeFigureOut">
              <a:rPr lang="fi-FI" smtClean="0"/>
              <a:pPr/>
              <a:t>21.6.2011</a:t>
            </a:fld>
            <a:endParaRPr lang="fi-FI"/>
          </a:p>
        </p:txBody>
      </p:sp>
      <p:sp>
        <p:nvSpPr>
          <p:cNvPr id="17" name="Alatunnisteen paikkamerkki 16"/>
          <p:cNvSpPr>
            <a:spLocks noGrp="1"/>
          </p:cNvSpPr>
          <p:nvPr>
            <p:ph type="ftr" sz="quarter" idx="11"/>
          </p:nvPr>
        </p:nvSpPr>
        <p:spPr>
          <a:xfrm>
            <a:off x="2898648" y="6355080"/>
            <a:ext cx="3474720" cy="365760"/>
          </a:xfrm>
        </p:spPr>
        <p:txBody>
          <a:bodyPr/>
          <a:lstStyle/>
          <a:p>
            <a:endParaRPr lang="fi-FI"/>
          </a:p>
        </p:txBody>
      </p:sp>
      <p:sp>
        <p:nvSpPr>
          <p:cNvPr id="29" name="Dian numeron paikkamerkki 28"/>
          <p:cNvSpPr>
            <a:spLocks noGrp="1"/>
          </p:cNvSpPr>
          <p:nvPr>
            <p:ph type="sldNum" sz="quarter" idx="12"/>
          </p:nvPr>
        </p:nvSpPr>
        <p:spPr>
          <a:xfrm>
            <a:off x="1216152" y="6355080"/>
            <a:ext cx="1219200" cy="365760"/>
          </a:xfrm>
        </p:spPr>
        <p:txBody>
          <a:bodyPr/>
          <a:lstStyle/>
          <a:p>
            <a:fld id="{808690BE-E3E8-43CB-8440-07FC9B444E53}" type="slidenum">
              <a:rPr lang="fi-FI" smtClean="0"/>
              <a:pPr/>
              <a:t>‹#›</a:t>
            </a:fld>
            <a:endParaRPr lang="fi-FI"/>
          </a:p>
        </p:txBody>
      </p:sp>
      <p:sp>
        <p:nvSpPr>
          <p:cNvPr id="21" name="Suorakulmi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Suorakulmi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Suorakulmi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Suorakulmi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4951A72F-5445-44D6-8147-ABE7A86B1AD0}" type="datetimeFigureOut">
              <a:rPr lang="fi-FI" smtClean="0"/>
              <a:pPr/>
              <a:t>21.6.2011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08690BE-E3E8-43CB-8440-07FC9B444E53}"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4951A72F-5445-44D6-8147-ABE7A86B1AD0}" type="datetimeFigureOut">
              <a:rPr lang="fi-FI" smtClean="0"/>
              <a:pPr/>
              <a:t>21.6.2011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08690BE-E3E8-43CB-8440-07FC9B444E53}" type="slidenum">
              <a:rPr lang="fi-FI" smtClean="0"/>
              <a:pPr/>
              <a:t>‹#›</a:t>
            </a:fld>
            <a:endParaRPr lang="fi-FI"/>
          </a:p>
        </p:txBody>
      </p:sp>
      <p:sp>
        <p:nvSpPr>
          <p:cNvPr id="7" name="Suora yhdysviiva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asakylkinen kolmio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ora yhdysviiva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4" name="Päivämäärän paikkamerkki 3"/>
          <p:cNvSpPr>
            <a:spLocks noGrp="1"/>
          </p:cNvSpPr>
          <p:nvPr>
            <p:ph type="dt" sz="half" idx="10"/>
          </p:nvPr>
        </p:nvSpPr>
        <p:spPr/>
        <p:txBody>
          <a:bodyPr/>
          <a:lstStyle/>
          <a:p>
            <a:fld id="{4951A72F-5445-44D6-8147-ABE7A86B1AD0}" type="datetimeFigureOut">
              <a:rPr lang="fi-FI" smtClean="0"/>
              <a:pPr/>
              <a:t>21.6.2011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08690BE-E3E8-43CB-8440-07FC9B444E53}" type="slidenum">
              <a:rPr lang="fi-FI" smtClean="0"/>
              <a:pPr/>
              <a:t>‹#›</a:t>
            </a:fld>
            <a:endParaRPr lang="fi-FI"/>
          </a:p>
        </p:txBody>
      </p:sp>
      <p:sp>
        <p:nvSpPr>
          <p:cNvPr id="8" name="Sisällön paikkamerkki 7"/>
          <p:cNvSpPr>
            <a:spLocks noGrp="1"/>
          </p:cNvSpPr>
          <p:nvPr>
            <p:ph sz="quarter" idx="1"/>
          </p:nvPr>
        </p:nvSpPr>
        <p:spPr>
          <a:xfrm>
            <a:off x="457200" y="1219200"/>
            <a:ext cx="8229600" cy="493776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2"/>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a:xfrm>
            <a:off x="6400800" y="6355080"/>
            <a:ext cx="2286000" cy="365760"/>
          </a:xfrm>
        </p:spPr>
        <p:txBody>
          <a:bodyPr/>
          <a:lstStyle/>
          <a:p>
            <a:fld id="{4951A72F-5445-44D6-8147-ABE7A86B1AD0}" type="datetimeFigureOut">
              <a:rPr lang="fi-FI" smtClean="0"/>
              <a:pPr/>
              <a:t>21.6.2011</a:t>
            </a:fld>
            <a:endParaRPr lang="fi-FI"/>
          </a:p>
        </p:txBody>
      </p:sp>
      <p:sp>
        <p:nvSpPr>
          <p:cNvPr id="5" name="Alatunnisteen paikkamerkki 4"/>
          <p:cNvSpPr>
            <a:spLocks noGrp="1"/>
          </p:cNvSpPr>
          <p:nvPr>
            <p:ph type="ftr" sz="quarter" idx="11"/>
          </p:nvPr>
        </p:nvSpPr>
        <p:spPr>
          <a:xfrm>
            <a:off x="2898648" y="6355080"/>
            <a:ext cx="3474720" cy="365760"/>
          </a:xfrm>
        </p:spPr>
        <p:txBody>
          <a:bodyPr/>
          <a:lstStyle/>
          <a:p>
            <a:endParaRPr lang="fi-FI"/>
          </a:p>
        </p:txBody>
      </p:sp>
      <p:sp>
        <p:nvSpPr>
          <p:cNvPr id="6" name="Dian numeron paikkamerkki 5"/>
          <p:cNvSpPr>
            <a:spLocks noGrp="1"/>
          </p:cNvSpPr>
          <p:nvPr>
            <p:ph type="sldNum" sz="quarter" idx="12"/>
          </p:nvPr>
        </p:nvSpPr>
        <p:spPr>
          <a:xfrm>
            <a:off x="1069848" y="6355080"/>
            <a:ext cx="1520952" cy="365760"/>
          </a:xfrm>
        </p:spPr>
        <p:txBody>
          <a:bodyPr/>
          <a:lstStyle/>
          <a:p>
            <a:fld id="{808690BE-E3E8-43CB-8440-07FC9B444E53}" type="slidenum">
              <a:rPr lang="fi-FI" smtClean="0"/>
              <a:pPr/>
              <a:t>‹#›</a:t>
            </a:fld>
            <a:endParaRPr lang="fi-FI"/>
          </a:p>
        </p:txBody>
      </p:sp>
      <p:sp>
        <p:nvSpPr>
          <p:cNvPr id="7" name="Suorakulmi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Suorakulmi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8229600" cy="914400"/>
          </a:xfrm>
        </p:spPr>
        <p:txBody>
          <a:bodyPr/>
          <a:lstStyle/>
          <a:p>
            <a:r>
              <a:rPr kumimoji="0" lang="fi-FI" smtClean="0"/>
              <a:t>Muokkaa perustyyl. napsautt.</a:t>
            </a:r>
            <a:endParaRPr kumimoji="0" lang="en-US"/>
          </a:p>
        </p:txBody>
      </p:sp>
      <p:sp>
        <p:nvSpPr>
          <p:cNvPr id="5" name="Päivämäärän paikkamerkki 4"/>
          <p:cNvSpPr>
            <a:spLocks noGrp="1"/>
          </p:cNvSpPr>
          <p:nvPr>
            <p:ph type="dt" sz="half" idx="10"/>
          </p:nvPr>
        </p:nvSpPr>
        <p:spPr/>
        <p:txBody>
          <a:bodyPr/>
          <a:lstStyle/>
          <a:p>
            <a:fld id="{4951A72F-5445-44D6-8147-ABE7A86B1AD0}" type="datetimeFigureOut">
              <a:rPr lang="fi-FI" smtClean="0"/>
              <a:pPr/>
              <a:t>21.6.2011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08690BE-E3E8-43CB-8440-07FC9B444E53}" type="slidenum">
              <a:rPr lang="fi-FI" smtClean="0"/>
              <a:pPr/>
              <a:t>‹#›</a:t>
            </a:fld>
            <a:endParaRPr lang="fi-FI"/>
          </a:p>
        </p:txBody>
      </p:sp>
      <p:sp>
        <p:nvSpPr>
          <p:cNvPr id="9" name="Sisällön paikkamerkki 8"/>
          <p:cNvSpPr>
            <a:spLocks noGrp="1"/>
          </p:cNvSpPr>
          <p:nvPr>
            <p:ph sz="quarter" idx="1"/>
          </p:nvPr>
        </p:nvSpPr>
        <p:spPr>
          <a:xfrm>
            <a:off x="457200" y="1219200"/>
            <a:ext cx="4041648" cy="493776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1" name="Sisällön paikkamerkki 10"/>
          <p:cNvSpPr>
            <a:spLocks noGrp="1"/>
          </p:cNvSpPr>
          <p:nvPr>
            <p:ph sz="quarter" idx="2"/>
          </p:nvPr>
        </p:nvSpPr>
        <p:spPr>
          <a:xfrm>
            <a:off x="4632198" y="1216152"/>
            <a:ext cx="4041648" cy="493776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8229600" cy="914400"/>
          </a:xfrm>
        </p:spPr>
        <p:txBody>
          <a:bodyPr anchor="ctr"/>
          <a:lstStyle>
            <a:lvl1pPr>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7" name="Päivämäärän paikkamerkki 6"/>
          <p:cNvSpPr>
            <a:spLocks noGrp="1"/>
          </p:cNvSpPr>
          <p:nvPr>
            <p:ph type="dt" sz="half" idx="10"/>
          </p:nvPr>
        </p:nvSpPr>
        <p:spPr/>
        <p:txBody>
          <a:bodyPr/>
          <a:lstStyle/>
          <a:p>
            <a:fld id="{4951A72F-5445-44D6-8147-ABE7A86B1AD0}" type="datetimeFigureOut">
              <a:rPr lang="fi-FI" smtClean="0"/>
              <a:pPr/>
              <a:t>21.6.2011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08690BE-E3E8-43CB-8440-07FC9B444E53}" type="slidenum">
              <a:rPr lang="fi-FI" smtClean="0"/>
              <a:pPr/>
              <a:t>‹#›</a:t>
            </a:fld>
            <a:endParaRPr lang="fi-FI"/>
          </a:p>
        </p:txBody>
      </p:sp>
      <p:sp>
        <p:nvSpPr>
          <p:cNvPr id="11" name="Sisällön paikkamerkki 10"/>
          <p:cNvSpPr>
            <a:spLocks noGrp="1"/>
          </p:cNvSpPr>
          <p:nvPr>
            <p:ph sz="quarter" idx="2"/>
          </p:nvPr>
        </p:nvSpPr>
        <p:spPr>
          <a:xfrm>
            <a:off x="457200" y="2133600"/>
            <a:ext cx="4038600" cy="40386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3" name="Sisällön paikkamerkki 12"/>
          <p:cNvSpPr>
            <a:spLocks noGrp="1"/>
          </p:cNvSpPr>
          <p:nvPr>
            <p:ph sz="quarter" idx="4"/>
          </p:nvPr>
        </p:nvSpPr>
        <p:spPr>
          <a:xfrm>
            <a:off x="4648200" y="2133600"/>
            <a:ext cx="4038600" cy="40386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8229600" cy="914400"/>
          </a:xfrm>
        </p:spPr>
        <p:txBody>
          <a:bodyPr/>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p>
            <a:fld id="{4951A72F-5445-44D6-8147-ABE7A86B1AD0}" type="datetimeFigureOut">
              <a:rPr lang="fi-FI" smtClean="0"/>
              <a:pPr/>
              <a:t>21.6.2011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08690BE-E3E8-43CB-8440-07FC9B444E53}" type="slidenum">
              <a:rPr lang="fi-FI" smtClean="0"/>
              <a:pPr/>
              <a:t>‹#›</a:t>
            </a:fld>
            <a:endParaRPr lang="fi-FI"/>
          </a:p>
        </p:txBody>
      </p:sp>
      <p:sp>
        <p:nvSpPr>
          <p:cNvPr id="6" name="Tasakylkinen kolmio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951A72F-5445-44D6-8147-ABE7A86B1AD0}" type="datetimeFigureOut">
              <a:rPr lang="fi-FI" smtClean="0"/>
              <a:pPr/>
              <a:t>21.6.2011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08690BE-E3E8-43CB-8440-07FC9B444E53}" type="slidenum">
              <a:rPr lang="fi-FI" smtClean="0"/>
              <a:pPr/>
              <a:t>‹#›</a:t>
            </a:fld>
            <a:endParaRPr lang="fi-FI"/>
          </a:p>
        </p:txBody>
      </p:sp>
      <p:sp>
        <p:nvSpPr>
          <p:cNvPr id="5" name="Suora yhdysviiv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asakylkinen kolmio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i-FI" smtClean="0"/>
              <a:t>Muokkaa perustyyl. napsautt.</a:t>
            </a:r>
            <a:endParaRPr kumimoji="0" lang="en-US"/>
          </a:p>
        </p:txBody>
      </p:sp>
      <p:sp>
        <p:nvSpPr>
          <p:cNvPr id="3" name="Tekstin paikkamerkki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p:txBody>
          <a:bodyPr/>
          <a:lstStyle/>
          <a:p>
            <a:fld id="{4951A72F-5445-44D6-8147-ABE7A86B1AD0}" type="datetimeFigureOut">
              <a:rPr lang="fi-FI" smtClean="0"/>
              <a:pPr/>
              <a:t>21.6.2011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08690BE-E3E8-43CB-8440-07FC9B444E53}" type="slidenum">
              <a:rPr lang="fi-FI" smtClean="0"/>
              <a:pPr/>
              <a:t>‹#›</a:t>
            </a:fld>
            <a:endParaRPr lang="fi-FI"/>
          </a:p>
        </p:txBody>
      </p:sp>
      <p:sp>
        <p:nvSpPr>
          <p:cNvPr id="8" name="Suora yhdysviiv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uora yhdysviiva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asakylkinen kolmio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isällön paikkamerkki 11"/>
          <p:cNvSpPr>
            <a:spLocks noGrp="1"/>
          </p:cNvSpPr>
          <p:nvPr>
            <p:ph sz="quarter" idx="1"/>
          </p:nvPr>
        </p:nvSpPr>
        <p:spPr>
          <a:xfrm>
            <a:off x="304800" y="304800"/>
            <a:ext cx="5715000" cy="57150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bg>
      <p:bgRef idx="1001">
        <a:schemeClr val="bg2"/>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i-FI" smtClean="0"/>
              <a:t>Muokkaa perustyyl. napsautt.</a:t>
            </a:r>
            <a:endParaRPr kumimoji="0" lang="en-US"/>
          </a:p>
        </p:txBody>
      </p:sp>
      <p:sp>
        <p:nvSpPr>
          <p:cNvPr id="3" name="Kuvan paikkamerkki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i-FI" smtClean="0"/>
              <a:t>Lisää kuva napsauttamalla kuvaketta</a:t>
            </a:r>
            <a:endParaRPr kumimoji="0" lang="en-US" dirty="0"/>
          </a:p>
        </p:txBody>
      </p:sp>
      <p:sp>
        <p:nvSpPr>
          <p:cNvPr id="4" name="Tekstin paikkamerkki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p:txBody>
          <a:bodyPr/>
          <a:lstStyle/>
          <a:p>
            <a:fld id="{4951A72F-5445-44D6-8147-ABE7A86B1AD0}" type="datetimeFigureOut">
              <a:rPr lang="fi-FI" smtClean="0"/>
              <a:pPr/>
              <a:t>21.6.2011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08690BE-E3E8-43CB-8440-07FC9B444E53}" type="slidenum">
              <a:rPr lang="fi-FI" smtClean="0"/>
              <a:pPr/>
              <a:t>‹#›</a:t>
            </a:fld>
            <a:endParaRPr lang="fi-FI"/>
          </a:p>
        </p:txBody>
      </p:sp>
      <p:sp>
        <p:nvSpPr>
          <p:cNvPr id="8" name="Suora yhdysviiv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asakylkinen kolmio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uorakulmi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Otsikon paikkamerkki 21"/>
          <p:cNvSpPr>
            <a:spLocks noGrp="1"/>
          </p:cNvSpPr>
          <p:nvPr>
            <p:ph type="title"/>
          </p:nvPr>
        </p:nvSpPr>
        <p:spPr>
          <a:xfrm>
            <a:off x="457200" y="152400"/>
            <a:ext cx="8229600" cy="990600"/>
          </a:xfrm>
          <a:prstGeom prst="rect">
            <a:avLst/>
          </a:prstGeom>
        </p:spPr>
        <p:txBody>
          <a:bodyPr vert="horz" anchor="b" anchorCtr="0">
            <a:normAutofit/>
          </a:bodyPr>
          <a:lstStyle/>
          <a:p>
            <a:r>
              <a:rPr kumimoji="0" lang="fi-FI" smtClean="0"/>
              <a:t>Muokkaa perustyyl. napsautt.</a:t>
            </a:r>
            <a:endParaRPr kumimoji="0" lang="en-US"/>
          </a:p>
        </p:txBody>
      </p:sp>
      <p:sp>
        <p:nvSpPr>
          <p:cNvPr id="13" name="Tekstin paikkamerkki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4" name="Päivämäärän paikkamerkki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951A72F-5445-44D6-8147-ABE7A86B1AD0}" type="datetimeFigureOut">
              <a:rPr lang="fi-FI" smtClean="0"/>
              <a:pPr/>
              <a:t>21.6.2011</a:t>
            </a:fld>
            <a:endParaRPr lang="fi-FI"/>
          </a:p>
        </p:txBody>
      </p:sp>
      <p:sp>
        <p:nvSpPr>
          <p:cNvPr id="3" name="Alatunnisteen paikkamerk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i-FI"/>
          </a:p>
        </p:txBody>
      </p:sp>
      <p:sp>
        <p:nvSpPr>
          <p:cNvPr id="23" name="Dian numeron paikkamerkki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08690BE-E3E8-43CB-8440-07FC9B444E53}" type="slidenum">
              <a:rPr lang="fi-FI" smtClean="0"/>
              <a:pPr/>
              <a:t>‹#›</a:t>
            </a:fld>
            <a:endParaRPr lang="fi-FI"/>
          </a:p>
        </p:txBody>
      </p:sp>
      <p:sp>
        <p:nvSpPr>
          <p:cNvPr id="28" name="Suora yhdysviiv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uora yhdysviiv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asakylkinen kolmio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translate.googleusercontent.com/translate_c?hl=fi&amp;langpair=en|fi&amp;rurl=translate.google.fi&amp;twu=1&amp;u=http://personalimageguide.com/2011/02/fashion-colors-for-2011/springpantonecolors/&amp;usg=ALkJrhhBNx-Z-LreiJh-b4EdUvWQMFQzww"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translate.googleusercontent.com/translate_c?hl=fi&amp;langpair=en|fi&amp;rurl=translate.google.fi&amp;twu=1&amp;u=http://personalimageguide.com/2011/02/fashion-colors-for-2011/fallpantonecolors/&amp;usg=ALkJrhgivdjbo6iq3VQl2OxjlP_OFzHo8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personalimageguide.com/2011/02/fashion-colors-for-2011/" TargetMode="External"/><Relationship Id="rId3" Type="http://schemas.openxmlformats.org/officeDocument/2006/relationships/hyperlink" Target="http://artlicensingblog.com/2011/02/14/pantone-releases-fashion-trend-colors-for-fall-2011/" TargetMode="External"/><Relationship Id="rId7" Type="http://schemas.openxmlformats.org/officeDocument/2006/relationships/hyperlink" Target="http://www.pantone.com/pages/Pantone/Pantone.aspx?pg=20752&amp;ca=4" TargetMode="External"/><Relationship Id="rId2" Type="http://schemas.openxmlformats.org/officeDocument/2006/relationships/hyperlink" Target="http://www.fashiontrendsetter.com/content/color_trends/2010/Pantone-Fashion-Color-Report-Spring-2011.html" TargetMode="External"/><Relationship Id="rId1" Type="http://schemas.openxmlformats.org/officeDocument/2006/relationships/slideLayout" Target="../slideLayouts/slideLayout2.xml"/><Relationship Id="rId6" Type="http://schemas.openxmlformats.org/officeDocument/2006/relationships/hyperlink" Target="http://www.fashiontrendsetter.com/content/fashion_events/le_cuir_a_paris/le-cuir-a-paris-ss11-trends-colors.html&amp;usg=ALkJrhgSZpugMju9rxeqOuBPloIeE0b5dg" TargetMode="External"/><Relationship Id="rId5" Type="http://schemas.openxmlformats.org/officeDocument/2006/relationships/hyperlink" Target="http://www.chiff.com/a/fashion-colors.htm" TargetMode="External"/><Relationship Id="rId4" Type="http://schemas.openxmlformats.org/officeDocument/2006/relationships/hyperlink" Target="http://www.npr.org/2011/02/10/133636541/the-business-of-color-company-sets-fashion-trends" TargetMode="External"/><Relationship Id="rId9" Type="http://schemas.openxmlformats.org/officeDocument/2006/relationships/hyperlink" Target="http://www.pantone.com/pages/pantone/Pantone.aspx?pg=20834&amp;ca=4&amp;utm_src=redfall20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Bisneksenä värit!</a:t>
            </a:r>
            <a:endParaRPr lang="fi-FI" dirty="0"/>
          </a:p>
        </p:txBody>
      </p:sp>
      <p:sp>
        <p:nvSpPr>
          <p:cNvPr id="3" name="Alaotsikko 2"/>
          <p:cNvSpPr>
            <a:spLocks noGrp="1"/>
          </p:cNvSpPr>
          <p:nvPr>
            <p:ph type="subTitle" idx="1"/>
          </p:nvPr>
        </p:nvSpPr>
        <p:spPr/>
        <p:txBody>
          <a:bodyPr>
            <a:normAutofit fontScale="77500" lnSpcReduction="20000"/>
          </a:bodyPr>
          <a:lstStyle/>
          <a:p>
            <a:r>
              <a:rPr lang="fi-FI" dirty="0" smtClean="0"/>
              <a:t>Jokainen on tietää mitkä värit ovat muodissa ja mitä kannattaa tänä keväänä käyttää, mutta kuka sen oikeasti päättääkään?</a:t>
            </a:r>
            <a:endParaRPr lang="fi-FI" dirty="0"/>
          </a:p>
        </p:txBody>
      </p:sp>
      <p:sp>
        <p:nvSpPr>
          <p:cNvPr id="4" name="Tekstikehys 3"/>
          <p:cNvSpPr txBox="1"/>
          <p:nvPr/>
        </p:nvSpPr>
        <p:spPr>
          <a:xfrm>
            <a:off x="6660232" y="404664"/>
            <a:ext cx="1286891" cy="646331"/>
          </a:xfrm>
          <a:prstGeom prst="rect">
            <a:avLst/>
          </a:prstGeom>
          <a:noFill/>
          <a:ln>
            <a:noFill/>
          </a:ln>
        </p:spPr>
        <p:txBody>
          <a:bodyPr wrap="none" rtlCol="0">
            <a:spAutoFit/>
          </a:bodyPr>
          <a:lstStyle/>
          <a:p>
            <a:r>
              <a:rPr lang="fi-FI" dirty="0" smtClean="0"/>
              <a:t>Sini Ahonen</a:t>
            </a:r>
          </a:p>
          <a:p>
            <a:pPr algn="r"/>
            <a:r>
              <a:rPr lang="fi-FI" dirty="0" smtClean="0"/>
              <a:t>Tv09B</a:t>
            </a:r>
            <a:endParaRPr lang="fi-F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Muotiväreistä päättävät komiteat</a:t>
            </a:r>
            <a:endParaRPr lang="fi-FI" dirty="0"/>
          </a:p>
        </p:txBody>
      </p:sp>
      <p:sp>
        <p:nvSpPr>
          <p:cNvPr id="3" name="Sisällön paikkamerkki 2"/>
          <p:cNvSpPr>
            <a:spLocks noGrp="1"/>
          </p:cNvSpPr>
          <p:nvPr>
            <p:ph sz="quarter" idx="1"/>
          </p:nvPr>
        </p:nvSpPr>
        <p:spPr/>
        <p:txBody>
          <a:bodyPr>
            <a:normAutofit fontScale="32500" lnSpcReduction="20000"/>
          </a:bodyPr>
          <a:lstStyle/>
          <a:p>
            <a:r>
              <a:rPr lang="fi-FI" sz="4800" dirty="0" smtClean="0"/>
              <a:t>Yksi </a:t>
            </a:r>
            <a:r>
              <a:rPr lang="fi-FI" sz="4800" dirty="0"/>
              <a:t>maailman vaikutusvaltaisimmista komiteoista sisältää 10 hengen joukon salaisia nimiä. He tapaavat Euroopassa kaksi kertaa vuodessa – maalis- ja lokakuussa – </a:t>
            </a:r>
            <a:r>
              <a:rPr lang="fi-FI" sz="4800" dirty="0" err="1"/>
              <a:t>Pantone</a:t>
            </a:r>
            <a:r>
              <a:rPr lang="fi-FI" sz="4800" dirty="0"/>
              <a:t> – nimisen yrityksen </a:t>
            </a:r>
            <a:r>
              <a:rPr lang="fi-FI" sz="4800" dirty="0" smtClean="0"/>
              <a:t>kutsumina.</a:t>
            </a:r>
          </a:p>
          <a:p>
            <a:r>
              <a:rPr lang="fi-FI" sz="4800" dirty="0" smtClean="0"/>
              <a:t>Tulevien </a:t>
            </a:r>
            <a:r>
              <a:rPr lang="fi-FI" sz="4800" dirty="0"/>
              <a:t>kausien muotiväreistä sovitaan noin. 2 vuotta ennen niiden esille tuloa. Suomeen muotivärit rantautuvat huomattavasti myöhemmin, kuin muihin </a:t>
            </a:r>
            <a:r>
              <a:rPr lang="fi-FI" sz="4800" dirty="0" err="1"/>
              <a:t>euroopan</a:t>
            </a:r>
            <a:r>
              <a:rPr lang="fi-FI" sz="4800" dirty="0"/>
              <a:t> maihin.</a:t>
            </a:r>
          </a:p>
          <a:p>
            <a:r>
              <a:rPr lang="fi-FI" sz="4800" dirty="0" err="1"/>
              <a:t>Pantonella</a:t>
            </a:r>
            <a:r>
              <a:rPr lang="fi-FI" sz="4800" dirty="0"/>
              <a:t> on runsaasti kilpailijoita väri-ennustamisen alalla, mutta itse värien luojana yhtiöllä ei ole kilpailijoita. Se määrää kaikki väristandardit. Yhtiö on julkaissut 1925 </a:t>
            </a:r>
            <a:r>
              <a:rPr lang="fi-FI" sz="4800" dirty="0" smtClean="0"/>
              <a:t>väriä, </a:t>
            </a:r>
            <a:r>
              <a:rPr lang="fi-FI" sz="4800" dirty="0"/>
              <a:t>joista jokaisella on yksilöllinen numerokoodi, jonka avulla ne tunnistetaan ympäri maailmaa.</a:t>
            </a:r>
          </a:p>
          <a:p>
            <a:r>
              <a:rPr lang="fi-FI" sz="4800" dirty="0"/>
              <a:t>Erilaisilla muotiväreillä pyritään vaikuttamaan ihmisten alitajuntoihin esimerkiksi piristämällä, tuomalla vaihtelua tai muistuttamalla menneistä ajoista. Hyvänä esimerkkinä myös kevääksi ja kesäksi tulevat vaaleammat värit ja talvella ja syksyllä myynnissä olevat tummat värit</a:t>
            </a:r>
            <a:r>
              <a:rPr lang="fi-FI" sz="4800" dirty="0" smtClean="0"/>
              <a:t>. </a:t>
            </a:r>
          </a:p>
          <a:p>
            <a:r>
              <a:rPr lang="fi-FI" sz="4800" dirty="0" smtClean="0"/>
              <a:t>Jokaisessa muotiväripaletissa on muutama neutraali väri; keväällä nämä värit ovat punaruskea (</a:t>
            </a:r>
            <a:r>
              <a:rPr lang="fi-FI" sz="4800" dirty="0" err="1" smtClean="0"/>
              <a:t>eng</a:t>
            </a:r>
            <a:r>
              <a:rPr lang="fi-FI" sz="4800" dirty="0" smtClean="0"/>
              <a:t>. </a:t>
            </a:r>
            <a:r>
              <a:rPr lang="fi-FI" sz="4800" dirty="0" err="1" smtClean="0"/>
              <a:t>russet</a:t>
            </a:r>
            <a:r>
              <a:rPr lang="fi-FI" sz="4800" dirty="0" smtClean="0"/>
              <a:t>) ja hopea pilvi (</a:t>
            </a:r>
            <a:r>
              <a:rPr lang="fi-FI" sz="4800" dirty="0" err="1" smtClean="0"/>
              <a:t>eng</a:t>
            </a:r>
            <a:r>
              <a:rPr lang="fi-FI" sz="4800" dirty="0" smtClean="0"/>
              <a:t>. </a:t>
            </a:r>
            <a:r>
              <a:rPr lang="fi-FI" sz="4800" dirty="0" err="1" smtClean="0"/>
              <a:t>silver</a:t>
            </a:r>
            <a:r>
              <a:rPr lang="fi-FI" sz="4800" dirty="0" smtClean="0"/>
              <a:t> </a:t>
            </a:r>
            <a:r>
              <a:rPr lang="fi-FI" sz="4800" dirty="0" err="1" smtClean="0"/>
              <a:t>cloud</a:t>
            </a:r>
            <a:r>
              <a:rPr lang="fi-FI" sz="4800" dirty="0" smtClean="0"/>
              <a:t>), syksyllä ne ovat setripuu (</a:t>
            </a:r>
            <a:r>
              <a:rPr lang="fi-FI" sz="4800" dirty="0" err="1" smtClean="0"/>
              <a:t>eng</a:t>
            </a:r>
            <a:r>
              <a:rPr lang="fi-FI" sz="4800" dirty="0" smtClean="0"/>
              <a:t>. </a:t>
            </a:r>
            <a:r>
              <a:rPr lang="fi-FI" sz="4800" dirty="0" err="1" smtClean="0"/>
              <a:t>cedar</a:t>
            </a:r>
            <a:r>
              <a:rPr lang="fi-FI" sz="4800" dirty="0" smtClean="0"/>
              <a:t>), tumma sinivihreä (</a:t>
            </a:r>
            <a:r>
              <a:rPr lang="fi-FI" sz="4800" dirty="0" err="1" smtClean="0"/>
              <a:t>eng</a:t>
            </a:r>
            <a:r>
              <a:rPr lang="fi-FI" sz="4800" dirty="0" smtClean="0"/>
              <a:t>. </a:t>
            </a:r>
            <a:r>
              <a:rPr lang="fi-FI" sz="4800" dirty="0" err="1" smtClean="0"/>
              <a:t>deep</a:t>
            </a:r>
            <a:r>
              <a:rPr lang="fi-FI" sz="4800" dirty="0" smtClean="0"/>
              <a:t> </a:t>
            </a:r>
            <a:r>
              <a:rPr lang="fi-FI" sz="4800" dirty="0" err="1" smtClean="0"/>
              <a:t>teal</a:t>
            </a:r>
            <a:r>
              <a:rPr lang="fi-FI" sz="4800" dirty="0" smtClean="0"/>
              <a:t>), kahvilikööri (</a:t>
            </a:r>
            <a:r>
              <a:rPr lang="fi-FI" sz="4800" dirty="0" err="1" smtClean="0"/>
              <a:t>eng</a:t>
            </a:r>
            <a:r>
              <a:rPr lang="fi-FI" sz="4800" dirty="0" smtClean="0"/>
              <a:t>. </a:t>
            </a:r>
            <a:r>
              <a:rPr lang="fi-FI" sz="4800" dirty="0" err="1" smtClean="0"/>
              <a:t>coffee</a:t>
            </a:r>
            <a:r>
              <a:rPr lang="fi-FI" sz="4800" dirty="0" smtClean="0"/>
              <a:t> </a:t>
            </a:r>
            <a:r>
              <a:rPr lang="fi-FI" sz="4800" dirty="0" err="1" smtClean="0"/>
              <a:t>liqueur</a:t>
            </a:r>
            <a:r>
              <a:rPr lang="fi-FI" sz="4800" dirty="0" smtClean="0"/>
              <a:t>) ja nugaa (</a:t>
            </a:r>
            <a:r>
              <a:rPr lang="fi-FI" sz="4800" dirty="0" err="1" smtClean="0"/>
              <a:t>eng</a:t>
            </a:r>
            <a:r>
              <a:rPr lang="fi-FI" sz="4800" dirty="0" smtClean="0"/>
              <a:t>. nougat). Nämä värit sopivat melkein kaikille ihonväreille.</a:t>
            </a:r>
            <a:endParaRPr lang="fi-FI" sz="4800" dirty="0"/>
          </a:p>
          <a:p>
            <a:r>
              <a:rPr lang="fi-FI" sz="4800" dirty="0"/>
              <a:t>Kysymys kuuluukin, miksei yksittäinen ihminen voi ohjailla trendejä? Miksi suunnittelijat haluavat mennä ryhmän mukana?</a:t>
            </a:r>
          </a:p>
          <a:p>
            <a:r>
              <a:rPr lang="fi-FI" sz="4800" dirty="0"/>
              <a:t>John </a:t>
            </a:r>
            <a:r>
              <a:rPr lang="fi-FI" sz="4800" dirty="0" err="1"/>
              <a:t>Crocco</a:t>
            </a:r>
            <a:r>
              <a:rPr lang="fi-FI" sz="4800" dirty="0"/>
              <a:t>, Perry </a:t>
            </a:r>
            <a:r>
              <a:rPr lang="fi-FI" sz="4800" dirty="0" err="1"/>
              <a:t>Ellis:n</a:t>
            </a:r>
            <a:r>
              <a:rPr lang="fi-FI" sz="4800" dirty="0"/>
              <a:t> luova johtaja, kutsuu väriennusteita itseään toteuttaviksi ennusteiksi. Hänen mukaansa suunnittelija, joka noudattaa kyseisiä ennusteita on ehdottomasti osana tulevia trendejä. Jos suunnittelija jättää trendit huomiotta, voi hän menettää arvostuksensa – pahinta mitä suunnittelijalle voi tapahtua</a:t>
            </a:r>
            <a:r>
              <a:rPr lang="fi-FI" sz="4800" dirty="0" smtClean="0"/>
              <a:t>.</a:t>
            </a:r>
            <a:endParaRPr lang="fi-FI" sz="4800" dirty="0"/>
          </a:p>
          <a:p>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404664"/>
            <a:ext cx="7498080" cy="638944"/>
          </a:xfrm>
        </p:spPr>
        <p:txBody>
          <a:bodyPr/>
          <a:lstStyle/>
          <a:p>
            <a:r>
              <a:rPr lang="fi-FI" dirty="0" smtClean="0"/>
              <a:t>Kevään 2011 muotivärit</a:t>
            </a:r>
            <a:endParaRPr lang="fi-FI" dirty="0"/>
          </a:p>
        </p:txBody>
      </p:sp>
      <p:pic>
        <p:nvPicPr>
          <p:cNvPr id="6" name="Sisällön paikkamerkki 5" descr="http://www.fashiontrendsetter.com/color_images/pantone/Pantone-SS11-Honeysuckle.jpg"/>
          <p:cNvPicPr>
            <a:picLocks noGrp="1"/>
          </p:cNvPicPr>
          <p:nvPr>
            <p:ph sz="quarter" idx="1"/>
          </p:nvPr>
        </p:nvPicPr>
        <p:blipFill>
          <a:blip r:embed="rId2" cstate="print"/>
          <a:srcRect/>
          <a:stretch>
            <a:fillRect/>
          </a:stretch>
        </p:blipFill>
        <p:spPr bwMode="auto">
          <a:xfrm>
            <a:off x="539552" y="1844824"/>
            <a:ext cx="1333500" cy="762000"/>
          </a:xfrm>
          <a:prstGeom prst="rect">
            <a:avLst/>
          </a:prstGeom>
          <a:noFill/>
          <a:ln w="9525">
            <a:noFill/>
            <a:miter lim="800000"/>
            <a:headEnd/>
            <a:tailEnd/>
          </a:ln>
        </p:spPr>
      </p:pic>
      <p:sp>
        <p:nvSpPr>
          <p:cNvPr id="5" name="Tekstikehys 4"/>
          <p:cNvSpPr txBox="1"/>
          <p:nvPr/>
        </p:nvSpPr>
        <p:spPr>
          <a:xfrm>
            <a:off x="467544" y="1196752"/>
            <a:ext cx="7535909" cy="584775"/>
          </a:xfrm>
          <a:prstGeom prst="rect">
            <a:avLst/>
          </a:prstGeom>
          <a:noFill/>
        </p:spPr>
        <p:txBody>
          <a:bodyPr wrap="none" rtlCol="0">
            <a:spAutoFit/>
          </a:bodyPr>
          <a:lstStyle/>
          <a:p>
            <a:r>
              <a:rPr lang="fi-FI" sz="1600" dirty="0" smtClean="0"/>
              <a:t>Kevät 2011 on tuonut mukanaan odottamattoman yhdistelmän lämpimiä ja kylmiä sävyjä.</a:t>
            </a:r>
          </a:p>
          <a:p>
            <a:r>
              <a:rPr lang="fi-FI" sz="1600" dirty="0" err="1" smtClean="0"/>
              <a:t>Pantone-institutin</a:t>
            </a:r>
            <a:r>
              <a:rPr lang="fi-FI" sz="1600" dirty="0" smtClean="0"/>
              <a:t> pääjohtaja luonnehtii värejä (vapaasti suomennettuna) seuraavasti </a:t>
            </a:r>
          </a:p>
        </p:txBody>
      </p:sp>
      <p:sp>
        <p:nvSpPr>
          <p:cNvPr id="8" name="Tekstikehys 7"/>
          <p:cNvSpPr txBox="1"/>
          <p:nvPr/>
        </p:nvSpPr>
        <p:spPr>
          <a:xfrm>
            <a:off x="1907704" y="1844824"/>
            <a:ext cx="6854762" cy="861774"/>
          </a:xfrm>
          <a:prstGeom prst="rect">
            <a:avLst/>
          </a:prstGeom>
          <a:noFill/>
        </p:spPr>
        <p:txBody>
          <a:bodyPr wrap="none" rtlCol="0">
            <a:spAutoFit/>
          </a:bodyPr>
          <a:lstStyle/>
          <a:p>
            <a:r>
              <a:rPr lang="fi-FI" sz="1600" dirty="0" smtClean="0"/>
              <a:t>Kuusama (</a:t>
            </a:r>
            <a:r>
              <a:rPr lang="fi-FI" sz="1600" dirty="0" err="1" smtClean="0"/>
              <a:t>eng</a:t>
            </a:r>
            <a:r>
              <a:rPr lang="fi-FI" sz="1600" dirty="0" smtClean="0"/>
              <a:t>. </a:t>
            </a:r>
            <a:r>
              <a:rPr lang="fi-FI" sz="1600" dirty="0" err="1" smtClean="0"/>
              <a:t>Honeysuckle</a:t>
            </a:r>
            <a:r>
              <a:rPr lang="fi-FI" sz="1600" dirty="0" smtClean="0"/>
              <a:t>) on flirttaileva hyvää oloa ja juhlantuntua tuova väri. </a:t>
            </a:r>
          </a:p>
          <a:p>
            <a:r>
              <a:rPr lang="fi-FI" sz="1600" dirty="0" smtClean="0"/>
              <a:t>Tämä vilkas punaisensävy on esillä sekä vaatteissa että kosmetiikassa ja se tuo </a:t>
            </a:r>
          </a:p>
          <a:p>
            <a:r>
              <a:rPr lang="fi-FI" sz="1600" dirty="0" smtClean="0"/>
              <a:t>kuluttajalle mukavaa piristettä talven pimeyden jälkeen</a:t>
            </a:r>
            <a:r>
              <a:rPr lang="fi-FI" dirty="0" smtClean="0"/>
              <a:t>.</a:t>
            </a:r>
            <a:endParaRPr lang="fi-FI" sz="1600" dirty="0" smtClean="0"/>
          </a:p>
        </p:txBody>
      </p:sp>
      <p:pic>
        <p:nvPicPr>
          <p:cNvPr id="9" name="Kuva 8" descr="http://www.fashiontrendsetter.com/color_images/pantone/Pantone-SS11-Russet.jpg"/>
          <p:cNvPicPr/>
          <p:nvPr/>
        </p:nvPicPr>
        <p:blipFill>
          <a:blip r:embed="rId3" cstate="print"/>
          <a:srcRect/>
          <a:stretch>
            <a:fillRect/>
          </a:stretch>
        </p:blipFill>
        <p:spPr bwMode="auto">
          <a:xfrm>
            <a:off x="539552" y="2708920"/>
            <a:ext cx="1333500" cy="762000"/>
          </a:xfrm>
          <a:prstGeom prst="rect">
            <a:avLst/>
          </a:prstGeom>
          <a:noFill/>
          <a:ln w="9525">
            <a:noFill/>
            <a:miter lim="800000"/>
            <a:headEnd/>
            <a:tailEnd/>
          </a:ln>
        </p:spPr>
      </p:pic>
      <p:sp>
        <p:nvSpPr>
          <p:cNvPr id="10" name="Tekstikehys 9"/>
          <p:cNvSpPr txBox="1"/>
          <p:nvPr/>
        </p:nvSpPr>
        <p:spPr>
          <a:xfrm>
            <a:off x="1907704" y="2708920"/>
            <a:ext cx="4934941" cy="584775"/>
          </a:xfrm>
          <a:prstGeom prst="rect">
            <a:avLst/>
          </a:prstGeom>
          <a:noFill/>
        </p:spPr>
        <p:txBody>
          <a:bodyPr wrap="none" rtlCol="0">
            <a:spAutoFit/>
          </a:bodyPr>
          <a:lstStyle/>
          <a:p>
            <a:r>
              <a:rPr lang="fi-FI" sz="1600" dirty="0" smtClean="0"/>
              <a:t>Punaruskea (</a:t>
            </a:r>
            <a:r>
              <a:rPr lang="fi-FI" sz="1600" dirty="0" err="1" smtClean="0"/>
              <a:t>eng</a:t>
            </a:r>
            <a:r>
              <a:rPr lang="fi-FI" sz="1600" dirty="0" smtClean="0"/>
              <a:t>. </a:t>
            </a:r>
            <a:r>
              <a:rPr lang="fi-FI" sz="1600" dirty="0" err="1" smtClean="0"/>
              <a:t>Russet</a:t>
            </a:r>
            <a:r>
              <a:rPr lang="fi-FI" sz="1600" dirty="0" smtClean="0"/>
              <a:t>) on kauden ns. neutraali värisävy,</a:t>
            </a:r>
          </a:p>
          <a:p>
            <a:r>
              <a:rPr lang="fi-FI" sz="1600" dirty="0" smtClean="0"/>
              <a:t>jossa on mukana ripaus dramatiikkaa</a:t>
            </a:r>
          </a:p>
        </p:txBody>
      </p:sp>
      <p:pic>
        <p:nvPicPr>
          <p:cNvPr id="11" name="Kuva 10" descr="http://www.fashiontrendsetter.com/color_images/pantone/Pantone-SS11-Coral-Rose.jpg"/>
          <p:cNvPicPr/>
          <p:nvPr/>
        </p:nvPicPr>
        <p:blipFill>
          <a:blip r:embed="rId4" cstate="print"/>
          <a:srcRect/>
          <a:stretch>
            <a:fillRect/>
          </a:stretch>
        </p:blipFill>
        <p:spPr bwMode="auto">
          <a:xfrm>
            <a:off x="539552" y="3573016"/>
            <a:ext cx="1333500" cy="762000"/>
          </a:xfrm>
          <a:prstGeom prst="rect">
            <a:avLst/>
          </a:prstGeom>
          <a:noFill/>
          <a:ln w="9525">
            <a:noFill/>
            <a:miter lim="800000"/>
            <a:headEnd/>
            <a:tailEnd/>
          </a:ln>
        </p:spPr>
      </p:pic>
      <p:sp>
        <p:nvSpPr>
          <p:cNvPr id="12" name="Tekstikehys 11"/>
          <p:cNvSpPr txBox="1"/>
          <p:nvPr/>
        </p:nvSpPr>
        <p:spPr>
          <a:xfrm>
            <a:off x="1907704" y="3573016"/>
            <a:ext cx="5612306" cy="584775"/>
          </a:xfrm>
          <a:prstGeom prst="rect">
            <a:avLst/>
          </a:prstGeom>
          <a:noFill/>
        </p:spPr>
        <p:txBody>
          <a:bodyPr wrap="none" rtlCol="0">
            <a:spAutoFit/>
          </a:bodyPr>
          <a:lstStyle/>
          <a:p>
            <a:r>
              <a:rPr lang="fi-FI" sz="1600" dirty="0" smtClean="0"/>
              <a:t>Ruusuinen koralli (</a:t>
            </a:r>
            <a:r>
              <a:rPr lang="fi-FI" sz="1600" dirty="0" err="1" smtClean="0"/>
              <a:t>eng</a:t>
            </a:r>
            <a:r>
              <a:rPr lang="fi-FI" sz="1600" dirty="0" smtClean="0"/>
              <a:t>. </a:t>
            </a:r>
            <a:r>
              <a:rPr lang="fi-FI" sz="1600" dirty="0" err="1" smtClean="0"/>
              <a:t>Coral</a:t>
            </a:r>
            <a:r>
              <a:rPr lang="fi-FI" sz="1600" dirty="0" smtClean="0"/>
              <a:t> </a:t>
            </a:r>
            <a:r>
              <a:rPr lang="fi-FI" sz="1600" dirty="0" err="1" smtClean="0"/>
              <a:t>Rose</a:t>
            </a:r>
            <a:r>
              <a:rPr lang="fi-FI" sz="1600" dirty="0" smtClean="0"/>
              <a:t>) on hienostunut oranssin sävy,</a:t>
            </a:r>
          </a:p>
          <a:p>
            <a:r>
              <a:rPr lang="fi-FI" sz="1600" dirty="0" smtClean="0"/>
              <a:t>joka tuo hiukan maustetta kevään sävykarttaan.</a:t>
            </a:r>
          </a:p>
        </p:txBody>
      </p:sp>
      <p:pic>
        <p:nvPicPr>
          <p:cNvPr id="13" name="Kuva 12" descr="http://www.fashiontrendsetter.com/color_images/pantone/Pantone-SS11-Regatta.jpg"/>
          <p:cNvPicPr/>
          <p:nvPr/>
        </p:nvPicPr>
        <p:blipFill>
          <a:blip r:embed="rId5" cstate="print"/>
          <a:srcRect/>
          <a:stretch>
            <a:fillRect/>
          </a:stretch>
        </p:blipFill>
        <p:spPr bwMode="auto">
          <a:xfrm>
            <a:off x="539552" y="4437112"/>
            <a:ext cx="1333500" cy="762000"/>
          </a:xfrm>
          <a:prstGeom prst="rect">
            <a:avLst/>
          </a:prstGeom>
          <a:noFill/>
          <a:ln w="9525">
            <a:noFill/>
            <a:miter lim="800000"/>
            <a:headEnd/>
            <a:tailEnd/>
          </a:ln>
        </p:spPr>
      </p:pic>
      <p:pic>
        <p:nvPicPr>
          <p:cNvPr id="14" name="Kuva 13" descr="http://www.fashiontrendsetter.com/color_images/pantone/Pantone-SS11-Peapod.jpg"/>
          <p:cNvPicPr/>
          <p:nvPr/>
        </p:nvPicPr>
        <p:blipFill>
          <a:blip r:embed="rId6" cstate="print"/>
          <a:srcRect/>
          <a:stretch>
            <a:fillRect/>
          </a:stretch>
        </p:blipFill>
        <p:spPr bwMode="auto">
          <a:xfrm>
            <a:off x="539552" y="5301208"/>
            <a:ext cx="1333500" cy="762000"/>
          </a:xfrm>
          <a:prstGeom prst="rect">
            <a:avLst/>
          </a:prstGeom>
          <a:noFill/>
          <a:ln w="9525">
            <a:noFill/>
            <a:miter lim="800000"/>
            <a:headEnd/>
            <a:tailEnd/>
          </a:ln>
        </p:spPr>
      </p:pic>
      <p:sp>
        <p:nvSpPr>
          <p:cNvPr id="15" name="Tekstikehys 14"/>
          <p:cNvSpPr txBox="1"/>
          <p:nvPr/>
        </p:nvSpPr>
        <p:spPr>
          <a:xfrm>
            <a:off x="1880449" y="4437112"/>
            <a:ext cx="3915687" cy="615553"/>
          </a:xfrm>
          <a:prstGeom prst="rect">
            <a:avLst/>
          </a:prstGeom>
          <a:noFill/>
        </p:spPr>
        <p:txBody>
          <a:bodyPr wrap="none" rtlCol="0">
            <a:spAutoFit/>
          </a:bodyPr>
          <a:lstStyle/>
          <a:p>
            <a:r>
              <a:rPr lang="fi-FI" sz="1600" dirty="0" err="1" smtClean="0"/>
              <a:t>Regata</a:t>
            </a:r>
            <a:r>
              <a:rPr lang="fi-FI" sz="1600" dirty="0" smtClean="0"/>
              <a:t> on vahva ja elinvoimainen sinisen sävy</a:t>
            </a:r>
          </a:p>
          <a:p>
            <a:endParaRPr lang="fi-FI" dirty="0"/>
          </a:p>
        </p:txBody>
      </p:sp>
      <p:sp>
        <p:nvSpPr>
          <p:cNvPr id="16" name="Tekstikehys 15"/>
          <p:cNvSpPr txBox="1"/>
          <p:nvPr/>
        </p:nvSpPr>
        <p:spPr>
          <a:xfrm>
            <a:off x="1892118" y="5301208"/>
            <a:ext cx="5621667" cy="1107996"/>
          </a:xfrm>
          <a:prstGeom prst="rect">
            <a:avLst/>
          </a:prstGeom>
          <a:noFill/>
        </p:spPr>
        <p:txBody>
          <a:bodyPr wrap="none" rtlCol="0">
            <a:spAutoFit/>
          </a:bodyPr>
          <a:lstStyle/>
          <a:p>
            <a:r>
              <a:rPr lang="fi-FI" sz="1600" dirty="0" err="1" smtClean="0"/>
              <a:t>Peapod</a:t>
            </a:r>
            <a:r>
              <a:rPr lang="fi-FI" sz="1600" dirty="0" smtClean="0"/>
              <a:t> on tuore keltavihreä sävy joka muistuttaa vihreitä versoja,</a:t>
            </a:r>
          </a:p>
          <a:p>
            <a:r>
              <a:rPr lang="fi-FI" sz="1600" dirty="0" smtClean="0"/>
              <a:t>jotka taas merkitsevät muutoksia ja uusia alkuja.</a:t>
            </a:r>
          </a:p>
          <a:p>
            <a:r>
              <a:rPr lang="fi-FI" sz="1600" dirty="0" smtClean="0"/>
              <a:t>Tämä sävy on melkein jo perinne kevätkauden värikartoissa.</a:t>
            </a:r>
          </a:p>
          <a:p>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http://www.fashiontrendsetter.com/color_images/pantone/Pantone-SS11-Blue-Curacao.jpg"/>
          <p:cNvPicPr/>
          <p:nvPr/>
        </p:nvPicPr>
        <p:blipFill>
          <a:blip r:embed="rId2" cstate="print"/>
          <a:srcRect/>
          <a:stretch>
            <a:fillRect/>
          </a:stretch>
        </p:blipFill>
        <p:spPr bwMode="auto">
          <a:xfrm>
            <a:off x="467544" y="1052736"/>
            <a:ext cx="1333500" cy="762000"/>
          </a:xfrm>
          <a:prstGeom prst="rect">
            <a:avLst/>
          </a:prstGeom>
          <a:noFill/>
          <a:ln w="9525">
            <a:noFill/>
            <a:miter lim="800000"/>
            <a:headEnd/>
            <a:tailEnd/>
          </a:ln>
        </p:spPr>
      </p:pic>
      <p:sp>
        <p:nvSpPr>
          <p:cNvPr id="3" name="Tekstikehys 2"/>
          <p:cNvSpPr txBox="1"/>
          <p:nvPr/>
        </p:nvSpPr>
        <p:spPr>
          <a:xfrm>
            <a:off x="1897875" y="1052736"/>
            <a:ext cx="7138621" cy="584775"/>
          </a:xfrm>
          <a:prstGeom prst="rect">
            <a:avLst/>
          </a:prstGeom>
          <a:noFill/>
        </p:spPr>
        <p:txBody>
          <a:bodyPr wrap="none" rtlCol="0">
            <a:spAutoFit/>
          </a:bodyPr>
          <a:lstStyle/>
          <a:p>
            <a:r>
              <a:rPr lang="en-US" sz="1600" dirty="0" err="1"/>
              <a:t>Sininen</a:t>
            </a:r>
            <a:r>
              <a:rPr lang="en-US" sz="1600" dirty="0"/>
              <a:t> Curacao (eng. </a:t>
            </a:r>
            <a:r>
              <a:rPr lang="fi-FI" sz="1600" dirty="0" err="1"/>
              <a:t>Blue</a:t>
            </a:r>
            <a:r>
              <a:rPr lang="fi-FI" sz="1600" dirty="0"/>
              <a:t> </a:t>
            </a:r>
            <a:r>
              <a:rPr lang="fi-FI" sz="1600" dirty="0" err="1"/>
              <a:t>Curacao</a:t>
            </a:r>
            <a:r>
              <a:rPr lang="fi-FI" sz="1600" dirty="0"/>
              <a:t>) on viettelevä ja herättää ajatuksia trooppisista </a:t>
            </a:r>
            <a:endParaRPr lang="fi-FI" sz="1600" dirty="0" smtClean="0"/>
          </a:p>
          <a:p>
            <a:r>
              <a:rPr lang="fi-FI" sz="1600" dirty="0" smtClean="0"/>
              <a:t>matkakohteista</a:t>
            </a:r>
            <a:r>
              <a:rPr lang="fi-FI" sz="1600" dirty="0"/>
              <a:t>. Se on kunnian osoitus vuoden 2010 Vuoden värille, turkoosille. </a:t>
            </a:r>
            <a:endParaRPr lang="fi-FI" sz="1600" dirty="0" smtClean="0"/>
          </a:p>
        </p:txBody>
      </p:sp>
      <p:pic>
        <p:nvPicPr>
          <p:cNvPr id="4" name="Kuva 3" descr="http://www.fashiontrendsetter.com/color_images/pantone/Pantone-SS11-Beeswax.jpg"/>
          <p:cNvPicPr/>
          <p:nvPr/>
        </p:nvPicPr>
        <p:blipFill>
          <a:blip r:embed="rId3" cstate="print"/>
          <a:srcRect/>
          <a:stretch>
            <a:fillRect/>
          </a:stretch>
        </p:blipFill>
        <p:spPr bwMode="auto">
          <a:xfrm>
            <a:off x="467544" y="2132856"/>
            <a:ext cx="1333500" cy="762000"/>
          </a:xfrm>
          <a:prstGeom prst="rect">
            <a:avLst/>
          </a:prstGeom>
          <a:noFill/>
          <a:ln w="9525">
            <a:noFill/>
            <a:miter lim="800000"/>
            <a:headEnd/>
            <a:tailEnd/>
          </a:ln>
        </p:spPr>
      </p:pic>
      <p:sp>
        <p:nvSpPr>
          <p:cNvPr id="5" name="Tekstikehys 4"/>
          <p:cNvSpPr txBox="1"/>
          <p:nvPr/>
        </p:nvSpPr>
        <p:spPr>
          <a:xfrm>
            <a:off x="1907704" y="2132856"/>
            <a:ext cx="5435078" cy="584775"/>
          </a:xfrm>
          <a:prstGeom prst="rect">
            <a:avLst/>
          </a:prstGeom>
          <a:noFill/>
        </p:spPr>
        <p:txBody>
          <a:bodyPr wrap="none" rtlCol="0">
            <a:spAutoFit/>
          </a:bodyPr>
          <a:lstStyle/>
          <a:p>
            <a:r>
              <a:rPr lang="fi-FI" sz="1600" dirty="0"/>
              <a:t>Mehiläisvaha (</a:t>
            </a:r>
            <a:r>
              <a:rPr lang="fi-FI" sz="1600" dirty="0" err="1"/>
              <a:t>eng</a:t>
            </a:r>
            <a:r>
              <a:rPr lang="fi-FI" sz="1600" dirty="0"/>
              <a:t>. </a:t>
            </a:r>
            <a:r>
              <a:rPr lang="fi-FI" sz="1600" dirty="0" err="1"/>
              <a:t>Beeswax</a:t>
            </a:r>
            <a:r>
              <a:rPr lang="fi-FI" sz="1600" dirty="0"/>
              <a:t>) on lämmin ja hunajainen keltainen, </a:t>
            </a:r>
            <a:endParaRPr lang="fi-FI" sz="1600" dirty="0" smtClean="0"/>
          </a:p>
          <a:p>
            <a:r>
              <a:rPr lang="fi-FI" sz="1600" dirty="0" smtClean="0"/>
              <a:t>joka </a:t>
            </a:r>
            <a:r>
              <a:rPr lang="fi-FI" sz="1600" dirty="0"/>
              <a:t>loihtii tunteita kaukaisista maista ja lomista.</a:t>
            </a:r>
          </a:p>
        </p:txBody>
      </p:sp>
      <p:pic>
        <p:nvPicPr>
          <p:cNvPr id="6" name="Kuva 5" descr="http://www.fashiontrendsetter.com/color_images/pantone/Pantone-SS11-Lavender.jpg"/>
          <p:cNvPicPr/>
          <p:nvPr/>
        </p:nvPicPr>
        <p:blipFill>
          <a:blip r:embed="rId4" cstate="print"/>
          <a:srcRect/>
          <a:stretch>
            <a:fillRect/>
          </a:stretch>
        </p:blipFill>
        <p:spPr bwMode="auto">
          <a:xfrm>
            <a:off x="467544" y="3212976"/>
            <a:ext cx="1333500" cy="762000"/>
          </a:xfrm>
          <a:prstGeom prst="rect">
            <a:avLst/>
          </a:prstGeom>
          <a:noFill/>
          <a:ln w="9525">
            <a:noFill/>
            <a:miter lim="800000"/>
            <a:headEnd/>
            <a:tailEnd/>
          </a:ln>
        </p:spPr>
      </p:pic>
      <p:sp>
        <p:nvSpPr>
          <p:cNvPr id="7" name="Tekstikehys 6"/>
          <p:cNvSpPr txBox="1"/>
          <p:nvPr/>
        </p:nvSpPr>
        <p:spPr>
          <a:xfrm>
            <a:off x="1907704" y="3212976"/>
            <a:ext cx="5880199" cy="584775"/>
          </a:xfrm>
          <a:prstGeom prst="rect">
            <a:avLst/>
          </a:prstGeom>
          <a:noFill/>
        </p:spPr>
        <p:txBody>
          <a:bodyPr wrap="none" rtlCol="0">
            <a:spAutoFit/>
          </a:bodyPr>
          <a:lstStyle/>
          <a:p>
            <a:r>
              <a:rPr lang="fi-FI" sz="1600" dirty="0"/>
              <a:t>Laventeli (</a:t>
            </a:r>
            <a:r>
              <a:rPr lang="fi-FI" sz="1600" dirty="0" err="1"/>
              <a:t>eng</a:t>
            </a:r>
            <a:r>
              <a:rPr lang="fi-FI" sz="1600" dirty="0"/>
              <a:t>. </a:t>
            </a:r>
            <a:r>
              <a:rPr lang="fi-FI" sz="1600" dirty="0" err="1"/>
              <a:t>Lavender</a:t>
            </a:r>
            <a:r>
              <a:rPr lang="fi-FI" sz="1600" dirty="0"/>
              <a:t>) on romanttinen ja mielikuvituksellinen väri. </a:t>
            </a:r>
            <a:endParaRPr lang="fi-FI" sz="1600" dirty="0" smtClean="0"/>
          </a:p>
          <a:p>
            <a:r>
              <a:rPr lang="fi-FI" sz="1600" dirty="0" smtClean="0"/>
              <a:t>Se </a:t>
            </a:r>
            <a:r>
              <a:rPr lang="fi-FI" sz="1600" dirty="0"/>
              <a:t>merkitsee aistillisuutta hienovaraisella tavalla. </a:t>
            </a:r>
          </a:p>
        </p:txBody>
      </p:sp>
      <p:pic>
        <p:nvPicPr>
          <p:cNvPr id="8" name="Kuva 7" descr="http://www.fashiontrendsetter.com/color_images/pantone/Pantone-SS11-Silver-Peony.jpg"/>
          <p:cNvPicPr/>
          <p:nvPr/>
        </p:nvPicPr>
        <p:blipFill>
          <a:blip r:embed="rId5" cstate="print"/>
          <a:srcRect/>
          <a:stretch>
            <a:fillRect/>
          </a:stretch>
        </p:blipFill>
        <p:spPr bwMode="auto">
          <a:xfrm>
            <a:off x="467544" y="4293096"/>
            <a:ext cx="1333500" cy="762000"/>
          </a:xfrm>
          <a:prstGeom prst="rect">
            <a:avLst/>
          </a:prstGeom>
          <a:noFill/>
          <a:ln w="9525">
            <a:noFill/>
            <a:miter lim="800000"/>
            <a:headEnd/>
            <a:tailEnd/>
          </a:ln>
        </p:spPr>
      </p:pic>
      <p:sp>
        <p:nvSpPr>
          <p:cNvPr id="9" name="Tekstikehys 8"/>
          <p:cNvSpPr txBox="1"/>
          <p:nvPr/>
        </p:nvSpPr>
        <p:spPr>
          <a:xfrm>
            <a:off x="1922664" y="4293096"/>
            <a:ext cx="7221336" cy="338554"/>
          </a:xfrm>
          <a:prstGeom prst="rect">
            <a:avLst/>
          </a:prstGeom>
          <a:noFill/>
        </p:spPr>
        <p:txBody>
          <a:bodyPr wrap="none" rtlCol="0">
            <a:spAutoFit/>
          </a:bodyPr>
          <a:lstStyle/>
          <a:p>
            <a:r>
              <a:rPr lang="en-US" sz="1600" dirty="0" err="1"/>
              <a:t>Hopeinen</a:t>
            </a:r>
            <a:r>
              <a:rPr lang="en-US" sz="1600" dirty="0"/>
              <a:t> Peony (eng. </a:t>
            </a:r>
            <a:r>
              <a:rPr lang="fi-FI" sz="1600" dirty="0" err="1"/>
              <a:t>Silver</a:t>
            </a:r>
            <a:r>
              <a:rPr lang="fi-FI" sz="1600" dirty="0"/>
              <a:t> </a:t>
            </a:r>
            <a:r>
              <a:rPr lang="fi-FI" sz="1600" dirty="0" err="1"/>
              <a:t>Peony</a:t>
            </a:r>
            <a:r>
              <a:rPr lang="fi-FI" sz="1600" dirty="0"/>
              <a:t>) on hempeä ja romanttinen kylmän punaisen sävy.</a:t>
            </a:r>
          </a:p>
        </p:txBody>
      </p:sp>
      <p:pic>
        <p:nvPicPr>
          <p:cNvPr id="10" name="Kuva 9" descr="http://www.fashiontrendsetter.com/color_images/pantone/Pantone-SS11-Silver-Cloud.jpg"/>
          <p:cNvPicPr/>
          <p:nvPr/>
        </p:nvPicPr>
        <p:blipFill>
          <a:blip r:embed="rId6" cstate="print"/>
          <a:srcRect/>
          <a:stretch>
            <a:fillRect/>
          </a:stretch>
        </p:blipFill>
        <p:spPr bwMode="auto">
          <a:xfrm>
            <a:off x="467544" y="5373216"/>
            <a:ext cx="1333500" cy="762000"/>
          </a:xfrm>
          <a:prstGeom prst="rect">
            <a:avLst/>
          </a:prstGeom>
          <a:noFill/>
          <a:ln w="9525">
            <a:noFill/>
            <a:miter lim="800000"/>
            <a:headEnd/>
            <a:tailEnd/>
          </a:ln>
        </p:spPr>
      </p:pic>
      <p:sp>
        <p:nvSpPr>
          <p:cNvPr id="11" name="Tekstikehys 10"/>
          <p:cNvSpPr txBox="1"/>
          <p:nvPr/>
        </p:nvSpPr>
        <p:spPr>
          <a:xfrm>
            <a:off x="1907704" y="5373216"/>
            <a:ext cx="6360203" cy="584775"/>
          </a:xfrm>
          <a:prstGeom prst="rect">
            <a:avLst/>
          </a:prstGeom>
          <a:noFill/>
        </p:spPr>
        <p:txBody>
          <a:bodyPr wrap="none" rtlCol="0">
            <a:spAutoFit/>
          </a:bodyPr>
          <a:lstStyle/>
          <a:p>
            <a:r>
              <a:rPr lang="en-US" sz="1600" dirty="0" err="1"/>
              <a:t>Hopea</a:t>
            </a:r>
            <a:r>
              <a:rPr lang="en-US" sz="1600" dirty="0"/>
              <a:t> </a:t>
            </a:r>
            <a:r>
              <a:rPr lang="en-US" sz="1600" dirty="0" err="1"/>
              <a:t>pilvi</a:t>
            </a:r>
            <a:r>
              <a:rPr lang="en-US" sz="1600" dirty="0"/>
              <a:t> (eng. </a:t>
            </a:r>
            <a:r>
              <a:rPr lang="fi-FI" sz="1600" dirty="0" err="1"/>
              <a:t>Silver</a:t>
            </a:r>
            <a:r>
              <a:rPr lang="fi-FI" sz="1600" dirty="0"/>
              <a:t> </a:t>
            </a:r>
            <a:r>
              <a:rPr lang="fi-FI" sz="1600" dirty="0" err="1"/>
              <a:t>Cloud</a:t>
            </a:r>
            <a:r>
              <a:rPr lang="fi-FI" sz="1600" dirty="0"/>
              <a:t>) on toinen kauden ns. neutraaleista väreistä, </a:t>
            </a:r>
            <a:endParaRPr lang="fi-FI" sz="1600" dirty="0" smtClean="0"/>
          </a:p>
          <a:p>
            <a:r>
              <a:rPr lang="fi-FI" sz="1600" dirty="0" smtClean="0"/>
              <a:t>joka </a:t>
            </a:r>
            <a:r>
              <a:rPr lang="fi-FI" sz="1600" dirty="0"/>
              <a:t>sopii kaikkiin vaatteisiin.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pring 2011 Fashion Colors">
            <a:hlinkClick r:id="rId2"/>
          </p:cNvPr>
          <p:cNvPicPr/>
          <p:nvPr/>
        </p:nvPicPr>
        <p:blipFill>
          <a:blip r:embed="rId3" cstate="print"/>
          <a:srcRect/>
          <a:stretch>
            <a:fillRect/>
          </a:stretch>
        </p:blipFill>
        <p:spPr bwMode="auto">
          <a:xfrm>
            <a:off x="611560" y="980728"/>
            <a:ext cx="7920880"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Syksyn 2011 muotivärit</a:t>
            </a:r>
            <a:endParaRPr lang="fi-FI" dirty="0"/>
          </a:p>
        </p:txBody>
      </p:sp>
      <p:pic>
        <p:nvPicPr>
          <p:cNvPr id="4" name="Sisällön paikkamerkki 3" descr="Fall 2011 Fashion Colors">
            <a:hlinkClick r:id="rId2"/>
          </p:cNvPr>
          <p:cNvPicPr>
            <a:picLocks noGrp="1"/>
          </p:cNvPicPr>
          <p:nvPr>
            <p:ph sz="quarter" idx="1"/>
          </p:nvPr>
        </p:nvPicPr>
        <p:blipFill>
          <a:blip r:embed="rId3" cstate="print"/>
          <a:srcRect/>
          <a:stretch>
            <a:fillRect/>
          </a:stretch>
        </p:blipFill>
        <p:spPr bwMode="auto">
          <a:xfrm>
            <a:off x="467544" y="1556792"/>
            <a:ext cx="8208912"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Lähteet</a:t>
            </a:r>
            <a:endParaRPr lang="fi-FI" dirty="0"/>
          </a:p>
        </p:txBody>
      </p:sp>
      <p:sp>
        <p:nvSpPr>
          <p:cNvPr id="3" name="Sisällön paikkamerkki 2"/>
          <p:cNvSpPr>
            <a:spLocks noGrp="1"/>
          </p:cNvSpPr>
          <p:nvPr>
            <p:ph sz="quarter" idx="1"/>
          </p:nvPr>
        </p:nvSpPr>
        <p:spPr/>
        <p:txBody>
          <a:bodyPr>
            <a:normAutofit fontScale="85000" lnSpcReduction="20000"/>
          </a:bodyPr>
          <a:lstStyle/>
          <a:p>
            <a:pPr>
              <a:buNone/>
            </a:pPr>
            <a:r>
              <a:rPr lang="fi-FI" u="sng" dirty="0" smtClean="0">
                <a:hlinkClick r:id="rId2"/>
              </a:rPr>
              <a:t>http://www.fashiontrendsetter.com/content/color_trends/2010/Pantone-Fashion-Color-Report-Spring-2011.html</a:t>
            </a:r>
            <a:endParaRPr lang="fi-FI" dirty="0" smtClean="0"/>
          </a:p>
          <a:p>
            <a:pPr>
              <a:buNone/>
            </a:pPr>
            <a:r>
              <a:rPr lang="fi-FI" u="sng" dirty="0" smtClean="0">
                <a:hlinkClick r:id="rId3"/>
              </a:rPr>
              <a:t>http://artlicensingblog.com/2011/02/14/pantone-releases-fashion-trend-colors-for-fall-2011/</a:t>
            </a:r>
            <a:endParaRPr lang="fi-FI" dirty="0" smtClean="0"/>
          </a:p>
          <a:p>
            <a:pPr>
              <a:buNone/>
            </a:pPr>
            <a:r>
              <a:rPr lang="fi-FI" u="sng" dirty="0" smtClean="0">
                <a:hlinkClick r:id="rId4"/>
              </a:rPr>
              <a:t>http://www.npr.org/2011/02/10/133636541/the-business-of-color-company-sets-fashion-trends</a:t>
            </a:r>
            <a:endParaRPr lang="fi-FI" dirty="0" smtClean="0"/>
          </a:p>
          <a:p>
            <a:pPr>
              <a:buNone/>
            </a:pPr>
            <a:r>
              <a:rPr lang="fi-FI" u="sng" dirty="0" smtClean="0">
                <a:hlinkClick r:id="rId5"/>
              </a:rPr>
              <a:t>http://www.chiff.com/a/fashion-colors.htm</a:t>
            </a:r>
            <a:endParaRPr lang="fi-FI" dirty="0" smtClean="0"/>
          </a:p>
          <a:p>
            <a:pPr>
              <a:buNone/>
            </a:pPr>
            <a:r>
              <a:rPr lang="fi-FI" u="sng" dirty="0" smtClean="0">
                <a:hlinkClick r:id="rId6"/>
              </a:rPr>
              <a:t>http://www.fashiontrendsetter.com/content/fashion_events/le_cuir_a_paris/le-cuir-a-paris-ss11-trends-colors.html&amp;usg=ALkJrhgSZpugMju9rxeqOuBPloIeE0b5dg</a:t>
            </a:r>
            <a:endParaRPr lang="fi-FI" dirty="0" smtClean="0"/>
          </a:p>
          <a:p>
            <a:pPr>
              <a:buNone/>
            </a:pPr>
            <a:r>
              <a:rPr lang="fi-FI" u="sng" dirty="0" smtClean="0">
                <a:hlinkClick r:id="rId7"/>
              </a:rPr>
              <a:t>http://www.pantone.com/pages/Pantone/Pantone.aspx?pg=20752&amp;ca=4</a:t>
            </a:r>
            <a:endParaRPr lang="fi-FI" dirty="0" smtClean="0"/>
          </a:p>
          <a:p>
            <a:pPr>
              <a:buNone/>
            </a:pPr>
            <a:r>
              <a:rPr lang="fi-FI" u="sng" dirty="0" smtClean="0">
                <a:hlinkClick r:id="rId8"/>
              </a:rPr>
              <a:t>http://personalimageguide.com/2011/02/fashion-colors-for-2011/</a:t>
            </a:r>
            <a:endParaRPr lang="fi-FI" dirty="0" smtClean="0"/>
          </a:p>
          <a:p>
            <a:pPr>
              <a:buNone/>
            </a:pPr>
            <a:r>
              <a:rPr lang="fi-FI" u="sng" dirty="0" smtClean="0">
                <a:hlinkClick r:id="rId9"/>
              </a:rPr>
              <a:t>http://www.pantone.com/pages/pantone/Pantone.aspx?pg=20834&amp;ca=4&amp;utm_src=redfall2011</a:t>
            </a:r>
            <a:endParaRPr lang="fi-FI" dirty="0" smtClean="0"/>
          </a:p>
          <a:p>
            <a:pPr>
              <a:buNone/>
            </a:pPr>
            <a:r>
              <a:rPr lang="fi-FI" dirty="0" smtClean="0"/>
              <a:t>Parantava sateenkaari – Helena Luukkonen</a:t>
            </a:r>
          </a:p>
          <a:p>
            <a:endParaRPr lang="fi-FI" dirty="0" smtClean="0"/>
          </a:p>
          <a:p>
            <a:pPr>
              <a:buNone/>
            </a:pPr>
            <a:endParaRPr lang="fi-FI"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kuperäinen">
  <a:themeElements>
    <a:clrScheme name="Alkuperäin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lkuperäin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TotalTime>
  <Words>548</Words>
  <Application>Microsoft Office PowerPoint</Application>
  <PresentationFormat>Näytössä katseltava diaesitys (4:3)</PresentationFormat>
  <Paragraphs>46</Paragraphs>
  <Slides>7</Slides>
  <Notes>0</Notes>
  <HiddenSlides>0</HiddenSlides>
  <MMClips>0</MMClips>
  <ScaleCrop>false</ScaleCrop>
  <HeadingPairs>
    <vt:vector size="4" baseType="variant">
      <vt:variant>
        <vt:lpstr>Teema</vt:lpstr>
      </vt:variant>
      <vt:variant>
        <vt:i4>1</vt:i4>
      </vt:variant>
      <vt:variant>
        <vt:lpstr>Dian otsikot</vt:lpstr>
      </vt:variant>
      <vt:variant>
        <vt:i4>7</vt:i4>
      </vt:variant>
    </vt:vector>
  </HeadingPairs>
  <TitlesOfParts>
    <vt:vector size="8" baseType="lpstr">
      <vt:lpstr>Alkuperäinen</vt:lpstr>
      <vt:lpstr>Bisneksenä värit!</vt:lpstr>
      <vt:lpstr>Muotiväreistä päättävät komiteat</vt:lpstr>
      <vt:lpstr>Kevään 2011 muotivärit</vt:lpstr>
      <vt:lpstr>Dia 4</vt:lpstr>
      <vt:lpstr>Dia 5</vt:lpstr>
      <vt:lpstr>Syksyn 2011 muotivärit</vt:lpstr>
      <vt:lpstr>Lähteet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Bisneksenä värit!</dc:title>
  <dc:creator>Sini</dc:creator>
  <cp:lastModifiedBy>Sini</cp:lastModifiedBy>
  <cp:revision>5</cp:revision>
  <dcterms:created xsi:type="dcterms:W3CDTF">2011-05-17T19:29:56Z</dcterms:created>
  <dcterms:modified xsi:type="dcterms:W3CDTF">2011-06-21T17:09:43Z</dcterms:modified>
</cp:coreProperties>
</file>